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+xml" PartName="/ppt/slides/slide29.xml"/>
  <Override ContentType="application/vnd.openxmlformats-officedocument.presentationml.slide+xml" PartName="/ppt/slides/slide38.xml"/>
  <Override ContentType="application/vnd.openxmlformats-officedocument.presentationml.slideLayout+xml" PartName="/ppt/slideLayouts/slideLayout8.xml"/>
  <Override ContentType="application/vnd.openxmlformats-officedocument.presentationml.notesSlide+xml" PartName="/ppt/notesSlides/notesSlide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7.xml"/>
  <Override ContentType="application/vnd.openxmlformats-officedocument.presentationml.slide+xml" PartName="/ppt/slides/slide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2.xml"/>
  <Override ContentType="application/vnd.openxmlformats-officedocument.presentationml.slide+xml" PartName="/ppt/slides/slide16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theme+xml" PartName="/ppt/theme/theme1.xml"/>
  <Override ContentType="application/vnd.openxmlformats-officedocument.presentationml.slideLayout+xml" PartName="/ppt/slideLayouts/slideLayout2.xml"/>
  <Default ContentType="application/vnd.openxmlformats-package.relationships+xml" Extension="rels"/>
  <Default ContentType="application/xml" Extension="xml"/>
  <Override ContentType="application/vnd.openxmlformats-officedocument.presentationml.slide+xml" PartName="/ppt/slides/slide14.xml"/>
  <Override ContentType="application/vnd.openxmlformats-officedocument.presentationml.slide+xml" PartName="/ppt/slides/slide23.xml"/>
  <Override ContentType="application/vnd.openxmlformats-officedocument.presentationml.slide+xml" PartName="/ppt/slides/slide32.xml"/>
  <Override ContentType="application/vnd.openxmlformats-officedocument.presentationml.slide+xml" PartName="/ppt/slides/slide41.xml"/>
  <Override ContentType="application/vnd.openxmlformats-officedocument.presentationml.notesMaster+xml" PartName="/ppt/notesMasters/notesMaster1.xml"/>
  <Override ContentType="application/vnd.openxmlformats-officedocument.presentationml.slide+xml" PartName="/ppt/slides/slide10.xml"/>
  <Override ContentType="application/vnd.openxmlformats-officedocument.presentationml.slide+xml" PartName="/ppt/slides/slide12.xml"/>
  <Override ContentType="application/vnd.openxmlformats-officedocument.presentationml.slide+xml" PartName="/ppt/slides/slide21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Default ContentType="application/vnd.openxmlformats-officedocument.vmlDrawing" Extension="v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+xml" PartName="/ppt/slides/slide19.xml"/>
  <Override ContentType="application/vnd.openxmlformats-officedocument.presentationml.slide+xml" PartName="/ppt/slides/slide28.xml"/>
  <Override ContentType="application/vnd.openxmlformats-officedocument.presentationml.slide+xml" PartName="/ppt/slides/slide39.xml"/>
  <Override ContentType="application/vnd.openxmlformats-officedocument.presentationml.slideLayout+xml" PartName="/ppt/slideLayouts/slideLayout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Default ContentType="application/vnd.openxmlformats-officedocument.oleObject" Extension="bin"/>
  <Override ContentType="application/vnd.openxmlformats-officedocument.presentationml.slide+xml" PartName="/ppt/slides/slide3.xml"/>
  <Override ContentType="application/vnd.openxmlformats-officedocument.presentationml.slide+xml" PartName="/ppt/slides/slide17.xml"/>
  <Override ContentType="application/vnd.openxmlformats-officedocument.presentationml.slide+xml" PartName="/ppt/slides/slide26.xml"/>
  <Override ContentType="application/vnd.openxmlformats-officedocument.presentationml.slide+xml" PartName="/ppt/slides/slide37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5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15.xml"/>
  <Override ContentType="application/vnd.openxmlformats-officedocument.presentationml.slide+xml" PartName="/ppt/slides/slide24.xml"/>
  <Override ContentType="application/vnd.openxmlformats-officedocument.presentationml.slide+xml" PartName="/ppt/slides/slide33.xml"/>
  <Override ContentType="application/vnd.openxmlformats-officedocument.presentationml.slide+xml" PartName="/ppt/slides/slide35.xml"/>
  <Override ContentType="application/vnd.openxmlformats-officedocument.presentationml.slideLayout+xml" PartName="/ppt/slideLayouts/slideLayout3.xml"/>
  <Default ContentType="image/jpeg" Extension="jpeg"/>
  <Default ContentType="image/x-emf" Extension="emf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22.xml"/>
  <Override ContentType="application/vnd.openxmlformats-officedocument.presentationml.slide+xml" PartName="/ppt/slides/slide31.xml"/>
  <Override ContentType="application/vnd.openxmlformats-officedocument.presentationml.slide+xml" PartName="/ppt/slides/slide42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1.xml"/>
  <Override ContentType="application/vnd.openxmlformats-officedocument.presentationml.slide+xml" PartName="/ppt/slides/slide20.xml"/>
  <Override ContentType="application/vnd.openxmlformats-officedocument.presentationml.slide+xml" PartName="/ppt/slides/slide40.xml"/>
  <Override ContentType="application/vnd.openxmlformats-officedocument.presentationml.slideLayout+xml" PartName="/ppt/slideLayouts/slideLayout12.xml"/>
  <Default ContentType="image/png" Extension="png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8" r:id="rId2"/>
    <p:sldId id="261" r:id="rId3"/>
    <p:sldId id="263" r:id="rId4"/>
    <p:sldId id="287" r:id="rId5"/>
    <p:sldId id="288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8" r:id="rId19"/>
    <p:sldId id="277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9" r:id="rId29"/>
    <p:sldId id="300" r:id="rId30"/>
    <p:sldId id="307" r:id="rId31"/>
    <p:sldId id="290" r:id="rId32"/>
    <p:sldId id="298" r:id="rId33"/>
    <p:sldId id="305" r:id="rId34"/>
    <p:sldId id="306" r:id="rId35"/>
    <p:sldId id="308" r:id="rId36"/>
    <p:sldId id="293" r:id="rId37"/>
    <p:sldId id="291" r:id="rId38"/>
    <p:sldId id="294" r:id="rId39"/>
    <p:sldId id="295" r:id="rId40"/>
    <p:sldId id="296" r:id="rId41"/>
    <p:sldId id="292" r:id="rId42"/>
    <p:sldId id="304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 autoAdjust="0"/>
    <p:restoredTop sz="94717" autoAdjust="0"/>
  </p:normalViewPr>
  <p:slideViewPr>
    <p:cSldViewPr>
      <p:cViewPr varScale="1">
        <p:scale>
          <a:sx n="104" d="100"/>
          <a:sy n="104" d="100"/>
        </p:scale>
        <p:origin x="-9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 ?><Relationships xmlns="http://schemas.openxmlformats.org/package/2006/relationships"><Relationship Id="rId1" Target="../media/image59.png" Type="http://schemas.openxmlformats.org/officeDocument/2006/relationships/image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91A3F-B882-4514-8163-B32AB88B4446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DDDB5-1F51-4331-BC55-9DA0F744B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/>
          </p:nvPr>
        </p:nvSpPr>
        <p:spPr>
          <a:xfrm>
            <a:off x="1031875" y="4624388"/>
            <a:ext cx="4597400" cy="3724275"/>
          </a:xfrm>
          <a:noFill/>
          <a:ln/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/>
          </p:nvPr>
        </p:nvSpPr>
        <p:spPr>
          <a:xfrm>
            <a:off x="1031875" y="4624388"/>
            <a:ext cx="4597400" cy="3724275"/>
          </a:xfrm>
          <a:noFill/>
          <a:ln/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933450"/>
            <a:ext cx="4478338" cy="33607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30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31875" y="4624388"/>
            <a:ext cx="4597400" cy="3724275"/>
          </a:xfrm>
          <a:noFill/>
          <a:ln/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4" y="139701"/>
            <a:ext cx="7789863" cy="18684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360363"/>
            <a:ext cx="8208963" cy="3779837"/>
          </a:xfrm>
        </p:spPr>
        <p:txBody>
          <a:bodyPr lIns="90000" tIns="46800" rIns="90000" bIns="46800">
            <a:normAutofit fontScale="90000"/>
          </a:bodyPr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i="1" dirty="0" smtClean="0">
                <a:solidFill>
                  <a:srgbClr val="CC0000"/>
                </a:solidFill>
                <a:latin typeface="Arial Black" pitchFamily="34" charset="0"/>
                <a:cs typeface="Aharoni" pitchFamily="2" charset="-79"/>
              </a:rPr>
              <a:t>Министерство образования</a:t>
            </a:r>
            <a:r>
              <a:rPr lang="ru-RU" altLang="ru-RU" sz="4000" i="1" dirty="0" smtClean="0">
                <a:solidFill>
                  <a:srgbClr val="CC0000"/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altLang="ru-RU" sz="4000" i="1" dirty="0" smtClean="0">
                <a:solidFill>
                  <a:srgbClr val="CC0000"/>
                </a:solidFill>
                <a:latin typeface="Arial Black" pitchFamily="34" charset="0"/>
                <a:cs typeface="Aharoni" pitchFamily="2" charset="-79"/>
              </a:rPr>
              <a:t>РМ</a:t>
            </a:r>
            <a:r>
              <a:rPr lang="ru-RU" altLang="ru-RU" sz="4000" i="1" dirty="0" smtClean="0">
                <a:solidFill>
                  <a:srgbClr val="CC0000"/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altLang="ru-RU" sz="4000" i="1" dirty="0" smtClean="0">
                <a:solidFill>
                  <a:srgbClr val="CC0000"/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altLang="ru-RU" sz="4000" i="1" dirty="0" err="1" smtClean="0">
                <a:solidFill>
                  <a:srgbClr val="CC0000"/>
                </a:solidFill>
                <a:latin typeface="Arial Black" pitchFamily="34" charset="0"/>
                <a:cs typeface="Aharoni" pitchFamily="2" charset="-79"/>
              </a:rPr>
              <a:t>Портфолио</a:t>
            </a:r>
            <a:r>
              <a:rPr lang="ru-RU" altLang="ru-RU" sz="3200" i="1" dirty="0" smtClean="0">
                <a:solidFill>
                  <a:srgbClr val="000099"/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altLang="ru-RU" sz="2800" i="1" dirty="0" smtClean="0">
                <a:solidFill>
                  <a:srgbClr val="000099"/>
                </a:solidFill>
                <a:cs typeface="Aharoni" pitchFamily="2" charset="-79"/>
              </a:rPr>
              <a:t/>
            </a:r>
            <a:br>
              <a:rPr lang="ru-RU" altLang="ru-RU" sz="2800" i="1" dirty="0" smtClean="0">
                <a:solidFill>
                  <a:srgbClr val="000099"/>
                </a:solidFill>
                <a:cs typeface="Aharoni" pitchFamily="2" charset="-79"/>
              </a:rPr>
            </a:br>
            <a:r>
              <a:rPr lang="ru-RU" altLang="ru-RU" sz="2800" i="1" dirty="0" smtClean="0">
                <a:solidFill>
                  <a:srgbClr val="000099"/>
                </a:solidFill>
                <a:latin typeface="Arial Black" pitchFamily="34" charset="0"/>
                <a:cs typeface="Aharoni" pitchFamily="2" charset="-79"/>
              </a:rPr>
              <a:t>Матюшкиной Раисы Дмитриевны</a:t>
            </a:r>
            <a:r>
              <a:rPr lang="ru-RU" altLang="ru-RU" sz="2800" i="1" dirty="0" smtClean="0">
                <a:solidFill>
                  <a:srgbClr val="7030A0"/>
                </a:solidFill>
                <a:latin typeface="Arial Black" pitchFamily="34" charset="0"/>
                <a:cs typeface="Aharoni" pitchFamily="2" charset="-79"/>
              </a:rPr>
              <a:t>, </a:t>
            </a:r>
            <a:br>
              <a:rPr lang="ru-RU" altLang="ru-RU" sz="2800" i="1" dirty="0" smtClean="0">
                <a:solidFill>
                  <a:srgbClr val="7030A0"/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altLang="ru-RU" sz="2800" i="1" dirty="0" smtClean="0">
                <a:solidFill>
                  <a:srgbClr val="7030A0"/>
                </a:solidFill>
                <a:latin typeface="Arial Black" pitchFamily="34" charset="0"/>
                <a:cs typeface="Aharoni" pitchFamily="2" charset="-79"/>
              </a:rPr>
              <a:t>педагога дополнительного образования </a:t>
            </a:r>
            <a:br>
              <a:rPr lang="ru-RU" altLang="ru-RU" sz="2800" i="1" dirty="0" smtClean="0">
                <a:solidFill>
                  <a:srgbClr val="7030A0"/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altLang="ru-RU" sz="2800" i="1" dirty="0" smtClean="0">
                <a:solidFill>
                  <a:srgbClr val="7030A0"/>
                </a:solidFill>
                <a:latin typeface="Arial Black" pitchFamily="34" charset="0"/>
                <a:cs typeface="Aharoni" pitchFamily="2" charset="-79"/>
              </a:rPr>
              <a:t>МУДО«Центр детского творчества» </a:t>
            </a:r>
            <a:r>
              <a:rPr lang="ru-RU" altLang="ru-RU" sz="2800" i="1" dirty="0" err="1" smtClean="0">
                <a:solidFill>
                  <a:srgbClr val="7030A0"/>
                </a:solidFill>
                <a:latin typeface="Arial Black" pitchFamily="34" charset="0"/>
                <a:cs typeface="Aharoni" pitchFamily="2" charset="-79"/>
              </a:rPr>
              <a:t>Старошайговского</a:t>
            </a:r>
            <a:r>
              <a:rPr lang="ru-RU" altLang="ru-RU" sz="2800" i="1" dirty="0" smtClean="0">
                <a:solidFill>
                  <a:srgbClr val="7030A0"/>
                </a:solidFill>
                <a:latin typeface="Arial Black" pitchFamily="34" charset="0"/>
                <a:cs typeface="Aharoni" pitchFamily="2" charset="-79"/>
              </a:rPr>
              <a:t> муниципального района</a:t>
            </a:r>
            <a:r>
              <a:rPr lang="ru-RU" altLang="ru-RU" sz="2800" i="1" dirty="0" smtClean="0">
                <a:solidFill>
                  <a:srgbClr val="000099"/>
                </a:solidFill>
                <a:cs typeface="Aharoni" pitchFamily="2" charset="-79"/>
              </a:rPr>
              <a:t/>
            </a:r>
            <a:br>
              <a:rPr lang="ru-RU" altLang="ru-RU" sz="2800" i="1" dirty="0" smtClean="0">
                <a:solidFill>
                  <a:srgbClr val="000099"/>
                </a:solidFill>
                <a:cs typeface="Aharoni" pitchFamily="2" charset="-79"/>
              </a:rPr>
            </a:br>
            <a:endParaRPr lang="ru-RU" altLang="ru-RU" sz="2800" i="1" dirty="0" smtClean="0">
              <a:solidFill>
                <a:srgbClr val="000099"/>
              </a:solidFill>
              <a:cs typeface="Aharoni" pitchFamily="2" charset="-79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3600450"/>
            <a:ext cx="8459788" cy="3060700"/>
          </a:xfrm>
        </p:spPr>
        <p:txBody>
          <a:bodyPr lIns="90000" tIns="46800" rIns="90000" bIns="46800">
            <a:normAutofit fontScale="92500" lnSpcReduction="10000"/>
          </a:bodyPr>
          <a:lstStyle/>
          <a:p>
            <a:pPr marL="0" indent="0" algn="ctr" eaLnBrk="1">
              <a:lnSpc>
                <a:spcPct val="80000"/>
              </a:lnSpc>
              <a:buFont typeface="Times New Roman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2800" b="1" dirty="0" smtClean="0">
              <a:solidFill>
                <a:srgbClr val="B80047"/>
              </a:solidFill>
              <a:latin typeface="Times New Roman" pitchFamily="18" charset="0"/>
            </a:endParaRPr>
          </a:p>
          <a:p>
            <a:pPr marL="0" indent="0" algn="ctr" eaLnBrk="1">
              <a:lnSpc>
                <a:spcPct val="80000"/>
              </a:lnSpc>
              <a:buFont typeface="Times New Roman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2800" b="1" dirty="0" smtClean="0">
              <a:solidFill>
                <a:srgbClr val="B80047"/>
              </a:solidFill>
              <a:latin typeface="Times New Roman" pitchFamily="18" charset="0"/>
            </a:endParaRPr>
          </a:p>
          <a:p>
            <a:pPr marL="0" indent="0" eaLnBrk="1">
              <a:lnSpc>
                <a:spcPct val="80000"/>
              </a:lnSpc>
              <a:buFont typeface="Times New Roman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rgbClr val="B80047"/>
                </a:solidFill>
                <a:latin typeface="Times New Roman" pitchFamily="18" charset="0"/>
              </a:rPr>
              <a:t>Дата рождения: 19.04.1966г.</a:t>
            </a:r>
          </a:p>
          <a:p>
            <a:pPr marL="0" indent="0" eaLnBrk="1">
              <a:lnSpc>
                <a:spcPct val="80000"/>
              </a:lnSpc>
              <a:buFont typeface="Times New Roman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rgbClr val="B80047"/>
                </a:solidFill>
                <a:latin typeface="Times New Roman" pitchFamily="18" charset="0"/>
              </a:rPr>
              <a:t>Профессиональное образование: с/профессиональное, ГБУ ДПО «Мордовский республиканский институт образования», диплом  № 132404937557 выдан 18.08.2017г. Регистрационный номер 2925</a:t>
            </a:r>
          </a:p>
          <a:p>
            <a:pPr marL="0" indent="0" eaLnBrk="1">
              <a:lnSpc>
                <a:spcPct val="80000"/>
              </a:lnSpc>
              <a:buFont typeface="Times New Roman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rgbClr val="B80047"/>
                </a:solidFill>
                <a:latin typeface="Times New Roman" pitchFamily="18" charset="0"/>
              </a:rPr>
              <a:t>Стаж педагогической работы (по специальности): 12 лет</a:t>
            </a:r>
          </a:p>
          <a:p>
            <a:pPr marL="0" indent="0" eaLnBrk="1">
              <a:lnSpc>
                <a:spcPct val="80000"/>
              </a:lnSpc>
              <a:buFont typeface="Times New Roman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rgbClr val="B80047"/>
                </a:solidFill>
                <a:latin typeface="Times New Roman" pitchFamily="18" charset="0"/>
              </a:rPr>
              <a:t>Общий трудовой стаж: 38 лет</a:t>
            </a:r>
          </a:p>
          <a:p>
            <a:pPr marL="0" indent="0" eaLnBrk="1">
              <a:lnSpc>
                <a:spcPct val="80000"/>
              </a:lnSpc>
              <a:buFont typeface="Times New Roman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rgbClr val="B80047"/>
                </a:solidFill>
                <a:latin typeface="Times New Roman" pitchFamily="18" charset="0"/>
              </a:rPr>
              <a:t>Наличие квалификационной категории: первая</a:t>
            </a:r>
          </a:p>
          <a:p>
            <a:pPr marL="0" indent="0" eaLnBrk="1">
              <a:lnSpc>
                <a:spcPct val="80000"/>
              </a:lnSpc>
              <a:buFont typeface="Times New Roman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rgbClr val="B80047"/>
                </a:solidFill>
                <a:latin typeface="Times New Roman" pitchFamily="18" charset="0"/>
              </a:rPr>
              <a:t>Дата последней аттестации: 17 . 04  .2018г.</a:t>
            </a:r>
          </a:p>
          <a:p>
            <a:pPr marL="0" indent="0" eaLnBrk="1">
              <a:lnSpc>
                <a:spcPct val="80000"/>
              </a:lnSpc>
              <a:buFont typeface="Times New Roman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rgbClr val="B80047"/>
                </a:solidFill>
                <a:latin typeface="Times New Roman" pitchFamily="18" charset="0"/>
              </a:rPr>
              <a:t>Звание:</a:t>
            </a:r>
          </a:p>
          <a:p>
            <a:pPr marL="0" indent="0" eaLnBrk="1">
              <a:lnSpc>
                <a:spcPct val="80000"/>
              </a:lnSpc>
              <a:buFont typeface="Times New Roman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2000" b="1" dirty="0" smtClean="0">
              <a:solidFill>
                <a:srgbClr val="B80047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CCCCFF"/>
          </a:solidFill>
        </p:spPr>
        <p:txBody>
          <a:bodyPr lIns="90000" tIns="46800" rIns="90000" bIns="46800"/>
          <a:lstStyle/>
          <a:p>
            <a:pPr eaLnBrk="1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i="1" dirty="0" smtClean="0">
                <a:solidFill>
                  <a:srgbClr val="A50021"/>
                </a:solidFill>
              </a:rPr>
              <a:t>1. Реализация образовательных  программ 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0" y="1714512"/>
            <a:ext cx="8786842" cy="5286388"/>
          </a:xfrm>
          <a:solidFill>
            <a:srgbClr val="99CCFF"/>
          </a:solidFill>
        </p:spPr>
        <p:txBody>
          <a:bodyPr lIns="90000" tIns="46800" rIns="90000" bIns="46800"/>
          <a:lstStyle/>
          <a:p>
            <a:pPr algn="ctr" eaLnBrk="1">
              <a:buFont typeface="Times New Roman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3600" b="1" smtClean="0">
              <a:solidFill>
                <a:srgbClr val="99284C"/>
              </a:solidFill>
            </a:endParaRPr>
          </a:p>
          <a:p>
            <a:pPr eaLnBrk="1">
              <a:buFont typeface="Times New Roman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 smtClean="0">
                <a:solidFill>
                  <a:srgbClr val="000099"/>
                </a:solidFill>
              </a:rPr>
              <a:t>  </a:t>
            </a:r>
            <a:endParaRPr lang="ru-RU" altLang="ru-RU" sz="2800" i="1" smtClean="0">
              <a:solidFill>
                <a:srgbClr val="000099"/>
              </a:solidFill>
            </a:endParaRPr>
          </a:p>
        </p:txBody>
      </p:sp>
      <p:pic>
        <p:nvPicPr>
          <p:cNvPr id="6" name="Рисунок 5" descr="5 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0226" y="1643074"/>
            <a:ext cx="4943548" cy="528638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i="1" dirty="0" smtClean="0">
                <a:solidFill>
                  <a:srgbClr val="B80047"/>
                </a:solidFill>
              </a:rPr>
              <a:t>2. Участие детей в: конкурсах, выставках, акциях, фестивалях.</a:t>
            </a:r>
          </a:p>
        </p:txBody>
      </p:sp>
      <p:pic>
        <p:nvPicPr>
          <p:cNvPr id="9" name="Содержимое 8" descr="00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45243" y="1600200"/>
            <a:ext cx="3262513" cy="4525963"/>
          </a:xfrm>
        </p:spPr>
      </p:pic>
      <p:pic>
        <p:nvPicPr>
          <p:cNvPr id="10" name="Содержимое 9" descr="00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3438" y="1571612"/>
            <a:ext cx="4000528" cy="5286388"/>
          </a:xfrm>
        </p:spPr>
      </p:pic>
      <p:pic>
        <p:nvPicPr>
          <p:cNvPr id="6" name="Рисунок 5" descr="1 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47682">
            <a:off x="500034" y="1500174"/>
            <a:ext cx="3929090" cy="521497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Российский уровень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милованкина 00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27165" y="1643050"/>
            <a:ext cx="3898669" cy="4714908"/>
          </a:xfrm>
          <a:prstGeom prst="rect">
            <a:avLst/>
          </a:prstGeom>
        </p:spPr>
      </p:pic>
      <p:pic>
        <p:nvPicPr>
          <p:cNvPr id="6" name="Содержимое 5" descr="3 00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59976" y="1785926"/>
            <a:ext cx="4015047" cy="4500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357166"/>
            <a:ext cx="6286544" cy="6000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Межрегиональный уровень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user\Desktop\Раиса Дмитриевна\параскева  победители\Горшкова Елена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857364"/>
            <a:ext cx="3714776" cy="4500594"/>
          </a:xfrm>
          <a:prstGeom prst="rect">
            <a:avLst/>
          </a:prstGeom>
          <a:noFill/>
        </p:spPr>
      </p:pic>
      <p:pic>
        <p:nvPicPr>
          <p:cNvPr id="1027" name="Picture 3" descr="C:\Users\user\Desktop\Раиса Дмитриевна\параскева  победители\Ларин Егор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214554"/>
            <a:ext cx="3286148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Республиканский уровень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user\Desktop\Скан\2023-03-23 7\7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6243" y="1600200"/>
            <a:ext cx="3262513" cy="4525963"/>
          </a:xfrm>
          <a:prstGeom prst="rect">
            <a:avLst/>
          </a:prstGeom>
          <a:noFill/>
        </p:spPr>
      </p:pic>
      <p:pic>
        <p:nvPicPr>
          <p:cNvPr id="2052" name="Picture 4" descr="C:\Users\user\Desktop\Скан\2023-03-23\01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1643201"/>
            <a:ext cx="3262313" cy="45256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Муниципальный уровень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Users\user\Desktop\Скан\2023-03-23\0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243" y="1600200"/>
            <a:ext cx="3262513" cy="4525963"/>
          </a:xfrm>
          <a:prstGeom prst="rect">
            <a:avLst/>
          </a:prstGeom>
          <a:noFill/>
        </p:spPr>
      </p:pic>
      <p:pic>
        <p:nvPicPr>
          <p:cNvPr id="3076" name="Picture 4" descr="C:\Users\user\Desktop\Скан\2023-03-23\0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6243" y="1600200"/>
            <a:ext cx="326251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Скан\2023-03-23\004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000108"/>
            <a:ext cx="3500462" cy="5126055"/>
          </a:xfrm>
          <a:prstGeom prst="rect">
            <a:avLst/>
          </a:prstGeom>
          <a:noFill/>
        </p:spPr>
      </p:pic>
      <p:pic>
        <p:nvPicPr>
          <p:cNvPr id="4099" name="Picture 3" descr="C:\Users\user\Desktop\Скан\2023-03-23\005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000108"/>
            <a:ext cx="3286148" cy="50974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Скан\2023-03-23\006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794"/>
            <a:ext cx="4214810" cy="5340369"/>
          </a:xfrm>
          <a:prstGeom prst="rect">
            <a:avLst/>
          </a:prstGeom>
          <a:noFill/>
        </p:spPr>
      </p:pic>
      <p:pic>
        <p:nvPicPr>
          <p:cNvPr id="5123" name="Picture 3" descr="C:\Users\user\Desktop\Скан\2023-03-23\007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857232"/>
            <a:ext cx="4214810" cy="52689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Скан\2023-03-23\008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642918"/>
            <a:ext cx="3857652" cy="5483231"/>
          </a:xfrm>
          <a:prstGeom prst="rect">
            <a:avLst/>
          </a:prstGeom>
          <a:noFill/>
        </p:spPr>
      </p:pic>
      <p:pic>
        <p:nvPicPr>
          <p:cNvPr id="6147" name="Picture 3" descr="C:\Users\user\Desktop\Скан\2023-03-23\009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785794"/>
            <a:ext cx="3714776" cy="53403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Скан\2023-03-23\013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32"/>
            <a:ext cx="4643438" cy="5268931"/>
          </a:xfrm>
          <a:prstGeom prst="rect">
            <a:avLst/>
          </a:prstGeom>
          <a:noFill/>
        </p:spPr>
      </p:pic>
      <p:pic>
        <p:nvPicPr>
          <p:cNvPr id="8195" name="Picture 3" descr="C:\Users\user\Desktop\Скан\2023-03-23\014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642918"/>
            <a:ext cx="4286248" cy="54832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Скан\2023-03-23\015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857232"/>
            <a:ext cx="3500462" cy="5240343"/>
          </a:xfrm>
          <a:prstGeom prst="rect">
            <a:avLst/>
          </a:prstGeom>
          <a:noFill/>
        </p:spPr>
      </p:pic>
      <p:pic>
        <p:nvPicPr>
          <p:cNvPr id="9219" name="Picture 3" descr="C:\Users\user\Desktop\Скан\2023-03-23\016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857232"/>
            <a:ext cx="3429024" cy="52689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Скан\2023-03-23\018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714356"/>
            <a:ext cx="3500462" cy="5311781"/>
          </a:xfrm>
          <a:prstGeom prst="rect">
            <a:avLst/>
          </a:prstGeom>
          <a:noFill/>
        </p:spPr>
      </p:pic>
      <p:pic>
        <p:nvPicPr>
          <p:cNvPr id="10243" name="Picture 3" descr="C:\Users\user\Desktop\Скан\2023-03-23\019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642918"/>
            <a:ext cx="3714776" cy="53832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Скан\2023-03-23\01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18"/>
            <a:ext cx="4000496" cy="5572164"/>
          </a:xfrm>
          <a:prstGeom prst="rect">
            <a:avLst/>
          </a:prstGeom>
          <a:noFill/>
        </p:spPr>
      </p:pic>
      <p:pic>
        <p:nvPicPr>
          <p:cNvPr id="7171" name="Picture 3" descr="C:\Users\user\Desktop\Скан\2023-03-23\012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785794"/>
            <a:ext cx="4000528" cy="54118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Скан\2023-03-23\02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14356"/>
            <a:ext cx="3857652" cy="5572164"/>
          </a:xfrm>
          <a:prstGeom prst="rect">
            <a:avLst/>
          </a:prstGeom>
          <a:noFill/>
        </p:spPr>
      </p:pic>
      <p:pic>
        <p:nvPicPr>
          <p:cNvPr id="11267" name="Picture 3" descr="C:\Users\user\Desktop\Скан\2023-03-23\021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714356"/>
            <a:ext cx="4143372" cy="54118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Скан\2023-03-23\022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14356"/>
            <a:ext cx="4071966" cy="5572164"/>
          </a:xfrm>
          <a:prstGeom prst="rect">
            <a:avLst/>
          </a:prstGeom>
          <a:noFill/>
        </p:spPr>
      </p:pic>
      <p:pic>
        <p:nvPicPr>
          <p:cNvPr id="6" name="Picture 3" descr="C:\Users\user\Desktop\Скан\2023-03-23\023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785794"/>
            <a:ext cx="3929090" cy="54118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:\Users\user\Desktop\Скан\2023-03-23\024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642918"/>
            <a:ext cx="3857652" cy="5483245"/>
          </a:xfrm>
          <a:prstGeom prst="rect">
            <a:avLst/>
          </a:prstGeom>
          <a:noFill/>
        </p:spPr>
      </p:pic>
      <p:pic>
        <p:nvPicPr>
          <p:cNvPr id="12293" name="Picture 5" descr="C:\Users\user\Desktop\Скан\2023-03-23\025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857232"/>
            <a:ext cx="3429024" cy="53117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Скан\2023-03-23\026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14422"/>
            <a:ext cx="3786214" cy="4954591"/>
          </a:xfrm>
          <a:prstGeom prst="rect">
            <a:avLst/>
          </a:prstGeom>
          <a:noFill/>
        </p:spPr>
      </p:pic>
      <p:pic>
        <p:nvPicPr>
          <p:cNvPr id="13315" name="Picture 3" descr="C:\Users\user\Desktop\Скан\2023-03-23\027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142984"/>
            <a:ext cx="3929058" cy="49831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Скан\2023-03-23\028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928670"/>
            <a:ext cx="3500462" cy="5197493"/>
          </a:xfrm>
          <a:prstGeom prst="rect">
            <a:avLst/>
          </a:prstGeom>
          <a:noFill/>
        </p:spPr>
      </p:pic>
      <p:pic>
        <p:nvPicPr>
          <p:cNvPr id="14339" name="Picture 3" descr="C:\Users\user\Desktop\Скан\2023-03-23\029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857232"/>
            <a:ext cx="3500462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Скан\2023-03-23\031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857232"/>
            <a:ext cx="3786214" cy="5311781"/>
          </a:xfrm>
          <a:prstGeom prst="rect">
            <a:avLst/>
          </a:prstGeom>
          <a:noFill/>
        </p:spPr>
      </p:pic>
      <p:pic>
        <p:nvPicPr>
          <p:cNvPr id="15363" name="Picture 3" descr="C:\Users\user\Desktop\Скан\2023-03-23\032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642918"/>
            <a:ext cx="3571900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Скан\2023-03-23\033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642918"/>
            <a:ext cx="3357586" cy="5526095"/>
          </a:xfrm>
          <a:prstGeom prst="rect">
            <a:avLst/>
          </a:prstGeom>
          <a:noFill/>
        </p:spPr>
      </p:pic>
      <p:pic>
        <p:nvPicPr>
          <p:cNvPr id="16387" name="Picture 3" descr="C:\Users\user\Desktop\Скан\2023-03-23\034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642918"/>
            <a:ext cx="3286148" cy="5454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Скан\2023-03-23\035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785794"/>
            <a:ext cx="3357586" cy="5311781"/>
          </a:xfrm>
          <a:prstGeom prst="rect">
            <a:avLst/>
          </a:prstGeom>
          <a:noFill/>
        </p:spPr>
      </p:pic>
      <p:pic>
        <p:nvPicPr>
          <p:cNvPr id="17411" name="Picture 3" descr="C:\Users\user\Desktop\Скан\2023-03-23\036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785794"/>
            <a:ext cx="3071834" cy="53403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Скан\2023-03-23\037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85794"/>
            <a:ext cx="3429024" cy="5311781"/>
          </a:xfrm>
          <a:prstGeom prst="rect">
            <a:avLst/>
          </a:prstGeom>
          <a:noFill/>
        </p:spPr>
      </p:pic>
      <p:pic>
        <p:nvPicPr>
          <p:cNvPr id="8" name="Picture 2" descr="C:\Users\user\Desktop\Скан\2023-03-23\039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857232"/>
            <a:ext cx="3357586" cy="5240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user\Desktop\Скан\2023-03-23\038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000108"/>
            <a:ext cx="3571900" cy="5143536"/>
          </a:xfrm>
          <a:prstGeom prst="rect">
            <a:avLst/>
          </a:prstGeom>
          <a:noFill/>
        </p:spPr>
      </p:pic>
      <p:pic>
        <p:nvPicPr>
          <p:cNvPr id="19459" name="Picture 3" descr="C:\Users\user\Desktop\Скан\2023-03-23\04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928670"/>
            <a:ext cx="3643338" cy="51974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esktop\Скан\2023-03-23\041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000108"/>
            <a:ext cx="3000396" cy="5214974"/>
          </a:xfrm>
          <a:prstGeom prst="rect">
            <a:avLst/>
          </a:prstGeom>
          <a:noFill/>
        </p:spPr>
      </p:pic>
      <p:pic>
        <p:nvPicPr>
          <p:cNvPr id="20483" name="Picture 3" descr="C:\Users\user\Desktop\Скан\2023-03-23\042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000108"/>
            <a:ext cx="3357586" cy="5126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Скан\2023-03-23\043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714356"/>
            <a:ext cx="3500462" cy="5411807"/>
          </a:xfrm>
          <a:prstGeom prst="rect">
            <a:avLst/>
          </a:prstGeom>
          <a:noFill/>
        </p:spPr>
      </p:pic>
      <p:pic>
        <p:nvPicPr>
          <p:cNvPr id="21507" name="Picture 3" descr="C:\Users\user\Desktop\Скан\2023-03-23\044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642918"/>
            <a:ext cx="3214710" cy="55261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800" i="1" dirty="0" smtClean="0">
                <a:solidFill>
                  <a:srgbClr val="A50021"/>
                </a:solidFill>
              </a:rPr>
              <a:t>3. </a:t>
            </a:r>
            <a:r>
              <a:rPr lang="ru-RU" altLang="ru-RU" i="1" dirty="0" smtClean="0">
                <a:solidFill>
                  <a:srgbClr val="A50021"/>
                </a:solidFill>
              </a:rPr>
              <a:t>Наличие публикаций</a:t>
            </a:r>
            <a:endParaRPr lang="ru-RU" dirty="0"/>
          </a:p>
        </p:txBody>
      </p:sp>
      <p:pic>
        <p:nvPicPr>
          <p:cNvPr id="1331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357298"/>
            <a:ext cx="3886118" cy="5114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i="1" dirty="0" smtClean="0">
                <a:solidFill>
                  <a:srgbClr val="99284C"/>
                </a:solidFill>
                <a:latin typeface="+mn-lt"/>
              </a:rPr>
              <a:t>4.Выступления на заседаниях методических советов, научно-практических конференциях, педагогических чтениях, семинарах</a:t>
            </a:r>
            <a:endParaRPr lang="ru-RU" sz="2800" dirty="0">
              <a:latin typeface="+mn-lt"/>
            </a:endParaRPr>
          </a:p>
        </p:txBody>
      </p:sp>
      <p:pic>
        <p:nvPicPr>
          <p:cNvPr id="3" name="Рисунок 2" descr="2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56" y="1928802"/>
            <a:ext cx="5286412" cy="4786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i="1" dirty="0" smtClean="0">
                <a:solidFill>
                  <a:srgbClr val="99284C"/>
                </a:solidFill>
              </a:rPr>
              <a:t>5.Проведение мастер – классов, открытых мероприятий</a:t>
            </a:r>
            <a:endParaRPr lang="ru-RU" sz="2800" dirty="0"/>
          </a:p>
        </p:txBody>
      </p:sp>
      <p:pic>
        <p:nvPicPr>
          <p:cNvPr id="3" name="Рисунок 2" descr="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0226" y="1500174"/>
            <a:ext cx="4943548" cy="535782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i="1" dirty="0" smtClean="0">
                <a:solidFill>
                  <a:srgbClr val="99284C"/>
                </a:solidFill>
              </a:rPr>
              <a:t>6.общественно-педагогическая активность педагога: участие в комиссиях, педагогических сообществах, в жюри конкурсов</a:t>
            </a:r>
            <a:endParaRPr lang="ru-RU" sz="2800" dirty="0"/>
          </a:p>
        </p:txBody>
      </p:sp>
      <p:pic>
        <p:nvPicPr>
          <p:cNvPr id="4" name="Picture 3" descr="C:\Users\Татьяна\Desktop\аттестация 22\публикации\3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58" y="2071678"/>
            <a:ext cx="4286280" cy="4786322"/>
          </a:xfrm>
          <a:noFill/>
        </p:spPr>
      </p:pic>
      <p:pic>
        <p:nvPicPr>
          <p:cNvPr id="5" name="Picture 8" descr="F:\аттестация 22\публикации\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285992"/>
            <a:ext cx="471487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Татьяна\Desktop\лена для аттестации\001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2513" y="404813"/>
            <a:ext cx="4281487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0"/>
            <a:ext cx="464347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esktop\грамоты\Матюшкина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32" y="1285860"/>
            <a:ext cx="4929222" cy="3786214"/>
          </a:xfrm>
          <a:prstGeom prst="rect">
            <a:avLst/>
          </a:prstGeom>
          <a:noFill/>
        </p:spPr>
      </p:pic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5000628" y="1142984"/>
          <a:ext cx="2871788" cy="4214842"/>
        </p:xfrm>
        <a:graphic>
          <a:graphicData uri="http://schemas.openxmlformats.org/presentationml/2006/ole">
            <p:oleObj spid="_x0000_s9217" name="Acrobat Document" r:id="rId4" imgW="5667122" imgH="8019837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грамоты\Матюшкина Справка Шумбра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243" y="1000108"/>
            <a:ext cx="4012509" cy="5286412"/>
          </a:xfrm>
          <a:prstGeom prst="rect">
            <a:avLst/>
          </a:prstGeom>
          <a:noFill/>
        </p:spPr>
      </p:pic>
      <p:pic>
        <p:nvPicPr>
          <p:cNvPr id="4" name="Рисунок 3" descr="3 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857232"/>
            <a:ext cx="3500462" cy="585789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i="1" dirty="0" smtClean="0">
                <a:solidFill>
                  <a:srgbClr val="99284C"/>
                </a:solidFill>
              </a:rPr>
              <a:t>7.Позитивные результаты работы с детьми</a:t>
            </a:r>
            <a:endParaRPr lang="ru-RU" sz="2800" dirty="0"/>
          </a:p>
        </p:txBody>
      </p:sp>
      <p:pic>
        <p:nvPicPr>
          <p:cNvPr id="3" name="Рисунок 2" descr="6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6191" y="1785926"/>
            <a:ext cx="5061166" cy="485778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i="1" dirty="0" smtClean="0">
                <a:solidFill>
                  <a:srgbClr val="99284C"/>
                </a:solidFill>
              </a:rPr>
              <a:t>8.Участие педагога в профессиональных конкурсах</a:t>
            </a:r>
            <a:endParaRPr lang="ru-RU" sz="2800" dirty="0"/>
          </a:p>
        </p:txBody>
      </p:sp>
      <p:pic>
        <p:nvPicPr>
          <p:cNvPr id="2050" name="Picture 2" descr="C:\Users\user\Desktop\грамоты\Мат ПАРАС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600200"/>
            <a:ext cx="364333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i="1" dirty="0" smtClean="0">
                <a:solidFill>
                  <a:srgbClr val="99284C"/>
                </a:solidFill>
              </a:rPr>
              <a:t>9.Награды и поощрения</a:t>
            </a:r>
            <a:endParaRPr lang="ru-RU" sz="2800" dirty="0"/>
          </a:p>
        </p:txBody>
      </p:sp>
      <p:pic>
        <p:nvPicPr>
          <p:cNvPr id="1026" name="Picture 2" descr="C:\Users\user\Desktop\грамоты\Мат ПАРАСКЕВ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243" y="1617681"/>
            <a:ext cx="3262513" cy="4525963"/>
          </a:xfrm>
          <a:prstGeom prst="rect">
            <a:avLst/>
          </a:prstGeom>
          <a:noFill/>
        </p:spPr>
      </p:pic>
      <p:pic>
        <p:nvPicPr>
          <p:cNvPr id="1027" name="Picture 3" descr="C:\Users\user\Desktop\грамоты\МАТ ПИСЬМО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6243" y="1600200"/>
            <a:ext cx="326251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грамоты\МАТ ГРамота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480"/>
            <a:ext cx="4143372" cy="5500708"/>
          </a:xfrm>
          <a:prstGeom prst="rect">
            <a:avLst/>
          </a:prstGeom>
          <a:noFill/>
        </p:spPr>
      </p:pic>
      <p:pic>
        <p:nvPicPr>
          <p:cNvPr id="5123" name="Picture 3" descr="C:\Users\user\Desktop\грамоты\Матюшкина 001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071546"/>
            <a:ext cx="3786182" cy="50546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user\Desktop\грамоты\Матюшкина Диплом Творчество без границ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000108"/>
            <a:ext cx="3500462" cy="5126055"/>
          </a:xfrm>
          <a:prstGeom prst="rect">
            <a:avLst/>
          </a:prstGeom>
          <a:noFill/>
        </p:spPr>
      </p:pic>
      <p:pic>
        <p:nvPicPr>
          <p:cNvPr id="6" name="Picture 2" descr="C:\Users\user\Desktop\грамоты\матюшкина Диплом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46151"/>
            <a:ext cx="4214810" cy="51974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грамоты\МАТ ГРамо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85728"/>
            <a:ext cx="4643470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0226" y="0"/>
            <a:ext cx="494354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0226" y="71462"/>
            <a:ext cx="494354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141</Words>
  <PresentationFormat>Экран (4:3)</PresentationFormat>
  <Paragraphs>25</Paragraphs>
  <Slides>42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4" baseType="lpstr">
      <vt:lpstr>Тема Office</vt:lpstr>
      <vt:lpstr>Acrobat Document</vt:lpstr>
      <vt:lpstr>Министерство образования РМ Портфолио  Матюшкиной Раисы Дмитриевны,  педагога дополнительного образования  МУДО«Центр детского творчества» Старошайговского муниципального района </vt:lpstr>
      <vt:lpstr>1. Реализация образовательных  программ </vt:lpstr>
      <vt:lpstr>2. Участие детей в: конкурсах, выставках, акциях, фестивалях.</vt:lpstr>
      <vt:lpstr>Российский уровень</vt:lpstr>
      <vt:lpstr>Слайд 5</vt:lpstr>
      <vt:lpstr>Межрегиональный уровень</vt:lpstr>
      <vt:lpstr>Республиканский уровень</vt:lpstr>
      <vt:lpstr>Муниципальный уровень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3. Наличие публикаций</vt:lpstr>
      <vt:lpstr>4.Выступления на заседаниях методических советов, научно-практических конференциях, педагогических чтениях, семинарах</vt:lpstr>
      <vt:lpstr>5.Проведение мастер – классов, открытых мероприятий</vt:lpstr>
      <vt:lpstr>6.общественно-педагогическая активность педагога: участие в комиссиях, педагогических сообществах, в жюри конкурсов</vt:lpstr>
      <vt:lpstr>Слайд 32</vt:lpstr>
      <vt:lpstr>Слайд 33</vt:lpstr>
      <vt:lpstr>Слайд 34</vt:lpstr>
      <vt:lpstr>7.Позитивные результаты работы с детьми</vt:lpstr>
      <vt:lpstr>8.Участие педагога в профессиональных конкурсах</vt:lpstr>
      <vt:lpstr>9.Награды и поощрения</vt:lpstr>
      <vt:lpstr>Слайд 38</vt:lpstr>
      <vt:lpstr>Слайд 39</vt:lpstr>
      <vt:lpstr>Слайд 40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РМ   Портфолио  Матюшкиной Раисы Дмитриевны,  педагога дополнительного образования  МУДО«Центр детского творчества» Старошайговского муниципального района </dc:title>
  <dc:creator>user</dc:creator>
  <cp:lastModifiedBy>user</cp:lastModifiedBy>
  <cp:revision>69</cp:revision>
  <dcterms:created xsi:type="dcterms:W3CDTF">2023-03-23T09:05:24Z</dcterms:created>
  <dcterms:modified xsi:type="dcterms:W3CDTF">2023-03-30T13:12:39Z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3401880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S9.2.0</vt:lpwstr>
  </property>
</Properties>
</file>